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8" r:id="rId5"/>
    <p:sldId id="274" r:id="rId6"/>
    <p:sldId id="270" r:id="rId7"/>
    <p:sldId id="275" r:id="rId8"/>
    <p:sldId id="276" r:id="rId9"/>
    <p:sldId id="271" r:id="rId10"/>
    <p:sldId id="277" r:id="rId11"/>
    <p:sldId id="259" r:id="rId12"/>
    <p:sldId id="272" r:id="rId13"/>
    <p:sldId id="273" r:id="rId14"/>
  </p:sldIdLst>
  <p:sldSz cx="14630400" cy="8229600"/>
  <p:notesSz cx="8229600" cy="14630400"/>
  <p:embeddedFontLst>
    <p:embeddedFont>
      <p:font typeface="Microsoft YaHei" panose="020B0503020204020204" pitchFamily="34" charset="-122"/>
      <p:regular r:id="rId16"/>
      <p:bold r:id="rId17"/>
    </p:embeddedFont>
    <p:embeddedFont>
      <p:font typeface="Microsoft New Tai Lue" panose="020B0502040204020203" pitchFamily="34" charset="0"/>
      <p:regular r:id="rId18"/>
      <p:bold r:id="rId19"/>
    </p:embeddedFont>
  </p:embeddedFontLst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8922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D847B-D358-C836-5AE1-CC90EBFA9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B4BF70-061F-5861-6F04-0FDE6BB4E1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BCC3FB-04BC-CD4B-3F65-16E118A926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3C13F-F6DD-FE50-15BC-31824B0B12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80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9744F-CF48-3AC0-F40A-8F7DB58F2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52FB84-C8E1-391D-C1FD-B194E8B1F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79231-0DAD-5513-A5C8-F97EB5F57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82BB2-EFEB-F474-9097-481DA540DD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95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5C7FB-56E9-DC68-1E54-F435A7B9C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41EC3C-6510-3908-B197-24DA1B215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221B6A-3119-C2E5-1084-153F71B9A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75BDF-467E-BDBD-BC5D-1E0999214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92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233B4-7F09-54B5-42DB-BB0D8E1AB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BCA6EC-24DC-DD4D-769A-84DA69E8A1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1F31A-B2C1-6916-8043-4F6449CC5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C50E6-63E6-8EC1-F35F-94FB41305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553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A0E5B-3F35-B27C-551F-64C9960F8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B826BF-6DEB-1795-FB16-23EB8B4FC5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64EEE1-0C74-FE37-24FD-017EE81459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2B0E8-92C9-964C-278C-734E98391E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29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65EE3-E3C6-388A-9E94-6F5894805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E4A465-2728-5EB6-1900-CED8177F60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EF8DB-E883-3144-D0E3-D56BEDEC7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3900B-F607-40D4-3DF8-7AD17BB5DD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03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A0E5B-3F35-B27C-551F-64C9960F8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B826BF-6DEB-1795-FB16-23EB8B4FC5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64EEE1-0C74-FE37-24FD-017EE81459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2B0E8-92C9-964C-278C-734E98391E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812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0B92F-7D91-D28B-71D7-3BDABF060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0FD940-BFC3-07B4-862C-B4EC32338F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EEB8CD-9DBA-579C-ED36-8AFA2993B6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F3C19-243B-DFA0-020D-3DAF5AF52D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69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CAF32-FA66-8586-650E-AC78DC563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9AE861-E7DD-71A3-E887-88C7C5B8FD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2A4CC8-50C8-7D10-75A3-FB49A121F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E5262-C231-9C01-6AFC-EBACEC2A52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75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60856" y="2075306"/>
            <a:ext cx="682216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800" b="1" dirty="0">
                <a:solidFill>
                  <a:srgbClr val="0000FF"/>
                </a:solidFill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GL INTERFACE APPLICATION</a:t>
            </a:r>
            <a:endParaRPr lang="en-US" sz="48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06991" y="61052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b="1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David </a:t>
            </a:r>
            <a:r>
              <a:rPr lang="en-US" sz="2800" b="1" dirty="0" err="1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Ocholi</a:t>
            </a:r>
            <a:r>
              <a:rPr lang="en-US" sz="2800" b="1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 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2800" b="1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Business Analyst</a:t>
            </a:r>
          </a:p>
          <a:p>
            <a:pPr marL="0" indent="0" algn="ctr">
              <a:lnSpc>
                <a:spcPts val="2850"/>
              </a:lnSpc>
              <a:buNone/>
            </a:pPr>
            <a:endParaRPr lang="en-US" sz="2800" b="1" dirty="0">
              <a:latin typeface="Microsoft New Tai Lue" panose="020B0502040204020203" pitchFamily="34" charset="0"/>
              <a:ea typeface="Inter Light" pitchFamily="34" charset="-122"/>
              <a:cs typeface="Microsoft New Tai Lue" panose="020B0502040204020203" pitchFamily="34" charset="0"/>
            </a:endParaRPr>
          </a:p>
          <a:p>
            <a:pPr marL="0" indent="0" algn="ctr">
              <a:lnSpc>
                <a:spcPts val="2850"/>
              </a:lnSpc>
              <a:buNone/>
            </a:pPr>
            <a:endParaRPr lang="en-US" sz="2000" b="1" dirty="0">
              <a:latin typeface="Microsoft New Tai Lue" panose="020B0502040204020203" pitchFamily="34" charset="0"/>
              <a:ea typeface="Inter Light" pitchFamily="34" charset="-122"/>
              <a:cs typeface="Microsoft New Tai Lue" panose="020B0502040204020203" pitchFamily="34" charset="0"/>
            </a:endParaRPr>
          </a:p>
          <a:p>
            <a:pPr algn="ctr">
              <a:lnSpc>
                <a:spcPts val="2850"/>
              </a:lnSpc>
            </a:pPr>
            <a:r>
              <a:rPr lang="en-US" sz="2000" b="1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September 2025</a:t>
            </a:r>
            <a:endParaRPr lang="en-US" sz="2000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pPr marL="0" indent="0" algn="ctr">
              <a:lnSpc>
                <a:spcPts val="2850"/>
              </a:lnSpc>
              <a:buNone/>
            </a:pPr>
            <a:endParaRPr lang="en-US" sz="2800" b="1" dirty="0">
              <a:latin typeface="Microsoft New Tai Lue" panose="020B0502040204020203" pitchFamily="34" charset="0"/>
              <a:ea typeface="Inter Light" pitchFamily="34" charset="-122"/>
              <a:cs typeface="Microsoft New Tai Lue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70FF14-D909-5946-C11A-A00336013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955" y="2912054"/>
            <a:ext cx="3610495" cy="240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01666-E5FC-9002-2B4A-9F74EC77E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BD46BA0-0314-E00C-8F19-44F19F506AD7}"/>
              </a:ext>
            </a:extLst>
          </p:cNvPr>
          <p:cNvSpPr/>
          <p:nvPr/>
        </p:nvSpPr>
        <p:spPr>
          <a:xfrm>
            <a:off x="863527" y="650992"/>
            <a:ext cx="6203394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FF"/>
                </a:solidFill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Potential Risks &amp; Mitigation Strategies</a:t>
            </a:r>
            <a:endParaRPr lang="en-US" sz="3750" b="1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81CA7DD-F763-E0A2-A31F-DA08494A2524}"/>
              </a:ext>
            </a:extLst>
          </p:cNvPr>
          <p:cNvSpPr/>
          <p:nvPr/>
        </p:nvSpPr>
        <p:spPr>
          <a:xfrm>
            <a:off x="12639554" y="7558268"/>
            <a:ext cx="1990846" cy="671332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C2532132-644B-C8C9-6992-B1BF8FB99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860244"/>
              </p:ext>
            </p:extLst>
          </p:nvPr>
        </p:nvGraphicFramePr>
        <p:xfrm>
          <a:off x="1030146" y="1974294"/>
          <a:ext cx="12604831" cy="58061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97512">
                  <a:extLst>
                    <a:ext uri="{9D8B030D-6E8A-4147-A177-3AD203B41FA5}">
                      <a16:colId xmlns:a16="http://schemas.microsoft.com/office/drawing/2014/main" val="1459271781"/>
                    </a:ext>
                  </a:extLst>
                </a:gridCol>
                <a:gridCol w="4976107">
                  <a:extLst>
                    <a:ext uri="{9D8B030D-6E8A-4147-A177-3AD203B41FA5}">
                      <a16:colId xmlns:a16="http://schemas.microsoft.com/office/drawing/2014/main" val="4056304839"/>
                    </a:ext>
                  </a:extLst>
                </a:gridCol>
                <a:gridCol w="5431212">
                  <a:extLst>
                    <a:ext uri="{9D8B030D-6E8A-4147-A177-3AD203B41FA5}">
                      <a16:colId xmlns:a16="http://schemas.microsoft.com/office/drawing/2014/main" val="2098640041"/>
                    </a:ext>
                  </a:extLst>
                </a:gridCol>
              </a:tblGrid>
              <a:tr h="4669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20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Risk</a:t>
                      </a:r>
                      <a:endParaRPr lang="en-NG" sz="2000" kern="1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20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Description</a:t>
                      </a:r>
                      <a:endParaRPr lang="en-NG" sz="2000" kern="1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20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Mitigation Strategy</a:t>
                      </a:r>
                      <a:endParaRPr lang="en-NG" sz="2000" kern="1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1926971"/>
                  </a:ext>
                </a:extLst>
              </a:tr>
              <a:tr h="9807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60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Integration Risk</a:t>
                      </a:r>
                      <a:endParaRPr lang="en-NG" sz="160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5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APIs or integration points in SICS or Sun may have limitations or undocumented </a:t>
                      </a:r>
                      <a:r>
                        <a:rPr lang="en-NG" sz="1550" kern="100" dirty="0" err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behaviors</a:t>
                      </a:r>
                      <a:r>
                        <a:rPr lang="en-NG" sz="15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, leading to extra development effort and workarounds.</a:t>
                      </a:r>
                      <a:endParaRPr lang="en-NG" sz="155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5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Conduct early technical due diligence on APIs, engage with vendor support, and build flexible integration logic with error handling and logging.</a:t>
                      </a:r>
                      <a:endParaRPr lang="en-NG" sz="155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2698832"/>
                  </a:ext>
                </a:extLst>
              </a:tr>
              <a:tr h="9401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Data Quality Risk</a:t>
                      </a:r>
                      <a:endParaRPr lang="en-NG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55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Poor or inconsistent SICS data may cause reconciliation mismatches and incorrect postings in Sun.</a:t>
                      </a:r>
                      <a:endParaRPr lang="en-NG" sz="155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5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Implement data validation rules at extraction, introduce automated data cleansing, and involve business users in periodic data quality reviews.</a:t>
                      </a:r>
                      <a:endParaRPr lang="en-NG" sz="155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3620063"/>
                  </a:ext>
                </a:extLst>
              </a:tr>
              <a:tr h="7315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Dependency Risk</a:t>
                      </a:r>
                      <a:endParaRPr lang="en-NG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55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Reliance on vendor timelines (for Sun or SICS upgrades, fixes, or documentation) could delay project progress.</a:t>
                      </a:r>
                      <a:endParaRPr lang="en-NG" sz="155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5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Build contingency time into project plan, establish vendor SLAs, and prioritize early identification of dependencies in the project schedule.</a:t>
                      </a:r>
                      <a:endParaRPr lang="en-NG" sz="155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6308470"/>
                  </a:ext>
                </a:extLst>
              </a:tr>
              <a:tr h="9401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Change Management Risk</a:t>
                      </a:r>
                      <a:endParaRPr lang="en-NG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55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Users may resist moving from manual to automated processes, risking adoption and efficiency gains.</a:t>
                      </a:r>
                      <a:endParaRPr lang="en-NG" sz="155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5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Conduct stakeholder engagement, provide comprehensive training, and implement phased adoption with dual-running of old and new processes initially.</a:t>
                      </a:r>
                      <a:endParaRPr lang="en-NG" sz="155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5689540"/>
                  </a:ext>
                </a:extLst>
              </a:tr>
              <a:tr h="9401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Operational Risk</a:t>
                      </a:r>
                      <a:endParaRPr lang="en-NG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55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Failures in reconciliation or unnoticed errors could compromise financial reporting accuracy.</a:t>
                      </a:r>
                      <a:endParaRPr lang="en-NG" sz="155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5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Set up automated monitoring, alerts, and dashboards; enforce segregation of duties for reconciliation checks; and establish escalation protocols.</a:t>
                      </a:r>
                      <a:endParaRPr lang="en-NG" sz="155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7620029"/>
                  </a:ext>
                </a:extLst>
              </a:tr>
              <a:tr h="6220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60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Timeline Risk</a:t>
                      </a:r>
                      <a:endParaRPr lang="en-NG" sz="160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55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Delays in requirements gathering or scope changes may extend project delivery timelines.</a:t>
                      </a:r>
                      <a:endParaRPr lang="en-NG" sz="155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5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Define and agree clear scope upfront, use phased/milestone-based delivery, and apply strong change control processes.</a:t>
                      </a:r>
                      <a:endParaRPr lang="en-NG" sz="155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1740899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C0C506D-CED7-C007-BEA2-3B27B73FA277}"/>
              </a:ext>
            </a:extLst>
          </p:cNvPr>
          <p:cNvSpPr txBox="1"/>
          <p:nvPr/>
        </p:nvSpPr>
        <p:spPr>
          <a:xfrm>
            <a:off x="770930" y="1186396"/>
            <a:ext cx="12864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 risks outlined below identify potential challenges that could impact the success of the project, along with their implications and mitigation strategies.</a:t>
            </a:r>
          </a:p>
        </p:txBody>
      </p:sp>
    </p:spTree>
    <p:extLst>
      <p:ext uri="{BB962C8B-B14F-4D97-AF65-F5344CB8AC3E}">
        <p14:creationId xmlns:p14="http://schemas.microsoft.com/office/powerpoint/2010/main" val="26769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9631" y="823795"/>
            <a:ext cx="7588210" cy="593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GB" sz="3700" b="1" dirty="0">
                <a:solidFill>
                  <a:srgbClr val="0000FF"/>
                </a:solidFill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Key Questions (First Two Weeks)</a:t>
            </a:r>
            <a:endParaRPr lang="en-US" sz="3700" b="1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8271D3-F8E0-B9CE-DC9C-9811E48D516D}"/>
              </a:ext>
            </a:extLst>
          </p:cNvPr>
          <p:cNvSpPr txBox="1"/>
          <p:nvPr/>
        </p:nvSpPr>
        <p:spPr>
          <a:xfrm>
            <a:off x="782241" y="1517659"/>
            <a:ext cx="13034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The following key questions will guide discovery in the first two weeks, ensuring clarity on scope, design, and implementation.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AB1496-F002-0788-B021-AD71F0C6EEA0}"/>
              </a:ext>
            </a:extLst>
          </p:cNvPr>
          <p:cNvSpPr txBox="1"/>
          <p:nvPr/>
        </p:nvSpPr>
        <p:spPr>
          <a:xfrm>
            <a:off x="902781" y="2389047"/>
            <a:ext cx="1303472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lphaLcParenR"/>
            </a:pPr>
            <a:r>
              <a:rPr lang="en-GB" sz="20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To ascertain the scope and volume of the data, what is the average and peak GL transaction volume expected daily?</a:t>
            </a:r>
          </a:p>
          <a:p>
            <a:pPr marL="342900" indent="-342900" algn="just">
              <a:buFont typeface="+mj-lt"/>
              <a:buAutoNum type="alphaLcParenR"/>
            </a:pPr>
            <a:r>
              <a:rPr lang="en-GB" sz="20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To clarify integration requirements, what file formats and API specifications are available for both SICS and Sun?</a:t>
            </a:r>
          </a:p>
          <a:p>
            <a:pPr marL="342900" indent="-342900" algn="just">
              <a:buFont typeface="+mj-lt"/>
              <a:buAutoNum type="alphaLcParenR"/>
            </a:pPr>
            <a:r>
              <a:rPr lang="en-GB" sz="20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To define the reconciliation process, what specific reconciliation rules should be applied (for example, should it be by account, totals, or both)?</a:t>
            </a:r>
          </a:p>
          <a:p>
            <a:pPr marL="342900" indent="-342900" algn="just">
              <a:buFont typeface="+mj-lt"/>
              <a:buAutoNum type="alphaLcParenR"/>
            </a:pPr>
            <a:r>
              <a:rPr lang="en-GB" sz="20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To establish ownership of mapping, who will be responsible for maintaining and updating account mappings, will it be Finance or IT?</a:t>
            </a:r>
          </a:p>
          <a:p>
            <a:pPr marL="342900" indent="-342900" algn="just">
              <a:buFont typeface="+mj-lt"/>
              <a:buAutoNum type="alphaLcParenR"/>
            </a:pPr>
            <a:r>
              <a:rPr lang="en-GB" sz="20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To determine the exception management approach, how should exceptions be reported (e.g., dashboard alerts/notifications, automated emails)?</a:t>
            </a:r>
          </a:p>
          <a:p>
            <a:pPr marL="342900" indent="-342900" algn="just">
              <a:buFont typeface="+mj-lt"/>
              <a:buAutoNum type="alphaLcParenR"/>
            </a:pPr>
            <a:r>
              <a:rPr lang="en-GB" sz="20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To meet security standards, what encryption protocols and access control policies must the application comply with?</a:t>
            </a:r>
          </a:p>
          <a:p>
            <a:pPr marL="342900" indent="-342900" algn="just">
              <a:buFont typeface="+mj-lt"/>
              <a:buAutoNum type="alphaLcParenR"/>
            </a:pPr>
            <a:r>
              <a:rPr lang="en-GB" sz="20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To align on timelines and meet up with deadlines, by what time each day must GL data be fully processed and updated in Sun?</a:t>
            </a:r>
          </a:p>
          <a:p>
            <a:pPr marL="342900" indent="-342900" algn="just">
              <a:buFont typeface="+mj-lt"/>
              <a:buAutoNum type="alphaLcParenR"/>
            </a:pPr>
            <a:r>
              <a:rPr lang="en-GB" sz="2000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To anticipate dependencies, are there any upcoming system upgrades or changes to SICS/Sun that could impact the integration?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BB36F85-F739-E1CA-ABB5-F6A5EDC937C4}"/>
              </a:ext>
            </a:extLst>
          </p:cNvPr>
          <p:cNvSpPr/>
          <p:nvPr/>
        </p:nvSpPr>
        <p:spPr>
          <a:xfrm>
            <a:off x="12639554" y="7558268"/>
            <a:ext cx="1990846" cy="671332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76C23-7FA8-0ADF-721D-788C10931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AFE9717-705A-F75E-8F2E-B944A92EFFB6}"/>
              </a:ext>
            </a:extLst>
          </p:cNvPr>
          <p:cNvSpPr/>
          <p:nvPr/>
        </p:nvSpPr>
        <p:spPr>
          <a:xfrm>
            <a:off x="12639554" y="7558268"/>
            <a:ext cx="1990846" cy="671332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8493B4F7-AF30-C88E-671E-A573EFF2AE5A}"/>
              </a:ext>
            </a:extLst>
          </p:cNvPr>
          <p:cNvSpPr/>
          <p:nvPr/>
        </p:nvSpPr>
        <p:spPr>
          <a:xfrm>
            <a:off x="1870235" y="156547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GB" sz="3600" b="1" dirty="0">
                <a:solidFill>
                  <a:srgbClr val="0000FF"/>
                </a:solidFill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Conclusion</a:t>
            </a:r>
            <a:endParaRPr lang="en-US" sz="3600" b="1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31E9AD27-A849-BC56-E8C2-D2D107A8294D}"/>
              </a:ext>
            </a:extLst>
          </p:cNvPr>
          <p:cNvSpPr/>
          <p:nvPr/>
        </p:nvSpPr>
        <p:spPr>
          <a:xfrm>
            <a:off x="1565704" y="2434001"/>
            <a:ext cx="11498991" cy="3898764"/>
          </a:xfrm>
          <a:prstGeom prst="roundRect">
            <a:avLst>
              <a:gd name="adj" fmla="val 12060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NG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039D5C72-1963-DF0D-8271-C0F30A6A98E1}"/>
              </a:ext>
            </a:extLst>
          </p:cNvPr>
          <p:cNvSpPr/>
          <p:nvPr/>
        </p:nvSpPr>
        <p:spPr>
          <a:xfrm>
            <a:off x="2279715" y="2739608"/>
            <a:ext cx="10070967" cy="1121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sz="2400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The implementation of the GL Interface Application will significantly improve efficiency, accuracy, and transparency in Client A’s financial closing process. With clear functional and non-functional requirements, expanded risk considerations, and well-defined key questions, the project can be delivered with minimal disruption while providing high long-term value.</a:t>
            </a:r>
            <a:endParaRPr lang="en-US" sz="240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06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860DB-A14D-0593-B80B-BDE1266E7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83D7C00-9046-E0C0-9C1C-C15906C824C5}"/>
              </a:ext>
            </a:extLst>
          </p:cNvPr>
          <p:cNvSpPr/>
          <p:nvPr/>
        </p:nvSpPr>
        <p:spPr>
          <a:xfrm>
            <a:off x="12639554" y="7558268"/>
            <a:ext cx="1990846" cy="671332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AFE41FB7-3515-CEAF-7E28-E681065394A2}"/>
              </a:ext>
            </a:extLst>
          </p:cNvPr>
          <p:cNvSpPr/>
          <p:nvPr/>
        </p:nvSpPr>
        <p:spPr>
          <a:xfrm>
            <a:off x="5472231" y="365402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GB" sz="6000" b="1" dirty="0">
                <a:solidFill>
                  <a:srgbClr val="0000FF"/>
                </a:solidFill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Thank You</a:t>
            </a:r>
            <a:endParaRPr lang="en-US" sz="6000" b="1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08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9508" y="1177840"/>
            <a:ext cx="83141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0000FF"/>
                </a:solidFill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Statement of Work Overview</a:t>
            </a:r>
            <a:endParaRPr lang="en-US" sz="4000" b="1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943680" y="2064345"/>
            <a:ext cx="77911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GB" sz="1750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Client A currently uses SICS and </a:t>
            </a:r>
            <a:r>
              <a:rPr lang="en-GB" sz="1750" dirty="0" err="1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SunSystems</a:t>
            </a:r>
            <a:r>
              <a:rPr lang="en-GB" sz="1750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 (“Sun”) General Ledger software. There is a manual export of SICS GL data and import into Sun on a quarterly basis.</a:t>
            </a:r>
          </a:p>
          <a:p>
            <a:pPr marL="0" indent="0" algn="just">
              <a:lnSpc>
                <a:spcPts val="2850"/>
              </a:lnSpc>
              <a:buNone/>
            </a:pPr>
            <a:endParaRPr lang="en-GB" sz="1750" dirty="0">
              <a:latin typeface="Microsoft New Tai Lue" panose="020B0502040204020203" pitchFamily="34" charset="0"/>
              <a:ea typeface="Inter Light" pitchFamily="34" charset="-122"/>
              <a:cs typeface="Microsoft New Tai Lue" panose="020B0502040204020203" pitchFamily="34" charset="0"/>
            </a:endParaRPr>
          </a:p>
          <a:p>
            <a:pPr marL="0" indent="0" algn="just">
              <a:lnSpc>
                <a:spcPts val="2850"/>
              </a:lnSpc>
              <a:buNone/>
            </a:pPr>
            <a:r>
              <a:rPr lang="en-GB" sz="1750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This project is to implement a GL Interface Application which extracts new GL data from SICS automatically on a schedule (assumed to be daily) and then connects and uploads this data in the required format to Sun using Sun’s API functionality.</a:t>
            </a:r>
          </a:p>
          <a:p>
            <a:pPr marL="0" indent="0" algn="just">
              <a:lnSpc>
                <a:spcPts val="2850"/>
              </a:lnSpc>
              <a:buNone/>
            </a:pPr>
            <a:endParaRPr lang="en-GB" sz="1750" dirty="0">
              <a:latin typeface="Microsoft New Tai Lue" panose="020B0502040204020203" pitchFamily="34" charset="0"/>
              <a:ea typeface="Inter Light" pitchFamily="34" charset="-122"/>
              <a:cs typeface="Microsoft New Tai Lue" panose="020B0502040204020203" pitchFamily="34" charset="0"/>
            </a:endParaRPr>
          </a:p>
          <a:p>
            <a:pPr marL="0" indent="0" algn="just">
              <a:lnSpc>
                <a:spcPts val="2850"/>
              </a:lnSpc>
              <a:buNone/>
            </a:pPr>
            <a:r>
              <a:rPr lang="en-GB" sz="1750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It will also provide sufficient automatic reconciliation features to ensure that the two systems are in alignment. This should reduce the amount of effort required by Client A to pass GL data to Sun and improve the efficiency of their period-end closing process. It will also make the mapping and transformation of data from SICS to Sun format more visible and maintainable by the users.</a:t>
            </a:r>
          </a:p>
        </p:txBody>
      </p:sp>
      <p:sp>
        <p:nvSpPr>
          <p:cNvPr id="4" name="Shape 2"/>
          <p:cNvSpPr/>
          <p:nvPr/>
        </p:nvSpPr>
        <p:spPr>
          <a:xfrm>
            <a:off x="603517" y="2072997"/>
            <a:ext cx="45719" cy="5246013"/>
          </a:xfrm>
          <a:prstGeom prst="rect">
            <a:avLst/>
          </a:prstGeom>
          <a:solidFill>
            <a:srgbClr val="C6C9DC"/>
          </a:solidFill>
          <a:ln/>
        </p:spPr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6E42013-16B1-6CEE-1B3C-499E9F1C7677}"/>
              </a:ext>
            </a:extLst>
          </p:cNvPr>
          <p:cNvSpPr/>
          <p:nvPr/>
        </p:nvSpPr>
        <p:spPr>
          <a:xfrm>
            <a:off x="12639554" y="7558268"/>
            <a:ext cx="1990846" cy="671332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CE16BA-06B0-E049-5E30-B410C8BBB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5632"/>
          <a:stretch>
            <a:fillRect/>
          </a:stretch>
        </p:blipFill>
        <p:spPr bwMode="auto">
          <a:xfrm>
            <a:off x="9410215" y="0"/>
            <a:ext cx="5229814" cy="824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3640" y="610672"/>
            <a:ext cx="3609023" cy="451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3600" b="1" dirty="0">
                <a:solidFill>
                  <a:srgbClr val="0000FF"/>
                </a:solidFill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Analysis Synopsis</a:t>
            </a:r>
            <a:endParaRPr lang="en-US" sz="3600" b="1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490" y="4184886"/>
            <a:ext cx="721757" cy="86618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069361" y="4236589"/>
            <a:ext cx="1804511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750"/>
              </a:lnSpc>
              <a:buNone/>
            </a:pPr>
            <a:r>
              <a:rPr lang="en-US" b="1" dirty="0"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Streamline Transfer</a:t>
            </a:r>
            <a:endParaRPr lang="en-US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490" y="5487409"/>
            <a:ext cx="721757" cy="86618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106551" y="5504389"/>
            <a:ext cx="1804511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Improve Accuracy</a:t>
            </a:r>
            <a:endParaRPr lang="en-US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6484" y="4184886"/>
            <a:ext cx="721757" cy="866180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11495670" y="4190290"/>
            <a:ext cx="1804511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Increase Frequency</a:t>
            </a:r>
            <a:endParaRPr lang="en-US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pic>
        <p:nvPicPr>
          <p:cNvPr id="31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6484" y="5487410"/>
            <a:ext cx="721757" cy="866180"/>
          </a:xfrm>
          <a:prstGeom prst="rect">
            <a:avLst/>
          </a:prstGeom>
        </p:spPr>
      </p:pic>
      <p:sp>
        <p:nvSpPr>
          <p:cNvPr id="32" name="Text 23"/>
          <p:cNvSpPr/>
          <p:nvPr/>
        </p:nvSpPr>
        <p:spPr>
          <a:xfrm>
            <a:off x="11412545" y="5550688"/>
            <a:ext cx="1804511" cy="225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Enhance Visibility</a:t>
            </a:r>
            <a:endParaRPr lang="en-US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34" name="Text 1">
            <a:extLst>
              <a:ext uri="{FF2B5EF4-FFF2-40B4-BE49-F238E27FC236}">
                <a16:creationId xmlns:a16="http://schemas.microsoft.com/office/drawing/2014/main" id="{3C489EE2-ABD8-C89F-3C5B-2A544811220F}"/>
              </a:ext>
            </a:extLst>
          </p:cNvPr>
          <p:cNvSpPr/>
          <p:nvPr/>
        </p:nvSpPr>
        <p:spPr>
          <a:xfrm>
            <a:off x="6239453" y="1388397"/>
            <a:ext cx="77911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GB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The current (“As-Is”) process is manual, quarterly, and resource-intensive, with heavy user involvement in extraction, transformation, and reconciliation.</a:t>
            </a:r>
          </a:p>
          <a:p>
            <a:pPr marL="0" indent="0" algn="just">
              <a:lnSpc>
                <a:spcPts val="2850"/>
              </a:lnSpc>
              <a:buNone/>
            </a:pPr>
            <a:endParaRPr lang="en-GB" dirty="0">
              <a:latin typeface="Microsoft New Tai Lue" panose="020B0502040204020203" pitchFamily="34" charset="0"/>
              <a:ea typeface="Inter Light" pitchFamily="34" charset="-122"/>
              <a:cs typeface="Microsoft New Tai Lue" panose="020B0502040204020203" pitchFamily="34" charset="0"/>
            </a:endParaRPr>
          </a:p>
          <a:p>
            <a:pPr marL="0" indent="0" algn="just">
              <a:lnSpc>
                <a:spcPts val="2850"/>
              </a:lnSpc>
              <a:buNone/>
            </a:pPr>
            <a:r>
              <a:rPr lang="en-GB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The proposed (“To-Be”) process introduces a GL Interface Application that automates extraction, transformation, loading, and reconciliation. This proposed system will: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56737E-C79E-0276-C891-E0636A444896}"/>
              </a:ext>
            </a:extLst>
          </p:cNvPr>
          <p:cNvSpPr txBox="1"/>
          <p:nvPr/>
        </p:nvSpPr>
        <p:spPr>
          <a:xfrm>
            <a:off x="6962247" y="4477245"/>
            <a:ext cx="317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Automate GL data movement between systems</a:t>
            </a:r>
            <a:endParaRPr lang="en-US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AF6573-94F3-2AD3-0C4E-9ECD3D6CCCC9}"/>
              </a:ext>
            </a:extLst>
          </p:cNvPr>
          <p:cNvSpPr txBox="1"/>
          <p:nvPr/>
        </p:nvSpPr>
        <p:spPr>
          <a:xfrm>
            <a:off x="11412546" y="4449781"/>
            <a:ext cx="304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Daily updates instead of quarterly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8FA3BA-1411-9079-B5DA-4B199D9E7D51}"/>
              </a:ext>
            </a:extLst>
          </p:cNvPr>
          <p:cNvSpPr txBox="1"/>
          <p:nvPr/>
        </p:nvSpPr>
        <p:spPr>
          <a:xfrm>
            <a:off x="7015547" y="5793175"/>
            <a:ext cx="317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Automated reconciliation reduces errors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BC9366-A04E-3F14-A435-FEF65D2C5795}"/>
              </a:ext>
            </a:extLst>
          </p:cNvPr>
          <p:cNvSpPr txBox="1"/>
          <p:nvPr/>
        </p:nvSpPr>
        <p:spPr>
          <a:xfrm>
            <a:off x="11312796" y="5812390"/>
            <a:ext cx="304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Clear mapping and maintainable processes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8A6062D-26F5-6EC7-1C87-C2A92C263DF9}"/>
              </a:ext>
            </a:extLst>
          </p:cNvPr>
          <p:cNvSpPr/>
          <p:nvPr/>
        </p:nvSpPr>
        <p:spPr>
          <a:xfrm>
            <a:off x="12639554" y="7558268"/>
            <a:ext cx="1990846" cy="671332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80F5C-6B3C-4031-093C-3E8E45D57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DA4D6A4-29D7-FFE3-DAD8-8C5327F07F05}"/>
              </a:ext>
            </a:extLst>
          </p:cNvPr>
          <p:cNvSpPr/>
          <p:nvPr/>
        </p:nvSpPr>
        <p:spPr>
          <a:xfrm>
            <a:off x="12639554" y="7558268"/>
            <a:ext cx="1990846" cy="671332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39D343B4-75F9-7F7A-1972-355BA87D19E9}"/>
              </a:ext>
            </a:extLst>
          </p:cNvPr>
          <p:cNvSpPr/>
          <p:nvPr/>
        </p:nvSpPr>
        <p:spPr>
          <a:xfrm>
            <a:off x="793790" y="913034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GB" sz="3600" b="1" dirty="0">
                <a:solidFill>
                  <a:srgbClr val="0000FF"/>
                </a:solidFill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Process Workflows (Current)</a:t>
            </a:r>
            <a:endParaRPr lang="en-US" sz="3600" b="1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56906CBE-EA12-8F52-7F9B-50F9A188FB52}"/>
              </a:ext>
            </a:extLst>
          </p:cNvPr>
          <p:cNvSpPr/>
          <p:nvPr/>
        </p:nvSpPr>
        <p:spPr>
          <a:xfrm>
            <a:off x="1113905" y="2015900"/>
            <a:ext cx="6493551" cy="5064226"/>
          </a:xfrm>
          <a:prstGeom prst="roundRect">
            <a:avLst>
              <a:gd name="adj" fmla="val 12060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NG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44774741-9465-35F4-2111-3259141C3708}"/>
              </a:ext>
            </a:extLst>
          </p:cNvPr>
          <p:cNvSpPr/>
          <p:nvPr/>
        </p:nvSpPr>
        <p:spPr>
          <a:xfrm>
            <a:off x="1534932" y="2549748"/>
            <a:ext cx="186368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800" b="1" dirty="0"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Current System</a:t>
            </a:r>
            <a:endParaRPr lang="en-US" sz="2800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FA673B6A-12F0-B103-1978-88F1275821DF}"/>
              </a:ext>
            </a:extLst>
          </p:cNvPr>
          <p:cNvSpPr/>
          <p:nvPr/>
        </p:nvSpPr>
        <p:spPr>
          <a:xfrm>
            <a:off x="1534932" y="2992838"/>
            <a:ext cx="5806516" cy="1121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sz="2000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The flowchart illustrates the existing process, which is largely manual and conducted on a quarterly basis. GL data is exported from SICS, then manually transformed into the required format before being uploaded into Sun. This approach is time-consuming, prone to human error, and places a significant burden on the Finance team during period-end closing.</a:t>
            </a:r>
            <a:endParaRPr lang="en-US" sz="200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32B66F-FD3E-EADA-E062-4A5418971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992" y="-634907"/>
            <a:ext cx="4390506" cy="958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6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F2C0A-9DFA-B6CC-6AC8-76C82BA25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AD577E-1164-D424-0A57-6D41B99DCC51}"/>
              </a:ext>
            </a:extLst>
          </p:cNvPr>
          <p:cNvSpPr/>
          <p:nvPr/>
        </p:nvSpPr>
        <p:spPr>
          <a:xfrm>
            <a:off x="12639554" y="7558268"/>
            <a:ext cx="1990846" cy="671332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>
              <a:ln>
                <a:solidFill>
                  <a:srgbClr val="FFFFFF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5D0C617C-D9E0-74D3-6C3A-F974F7756024}"/>
              </a:ext>
            </a:extLst>
          </p:cNvPr>
          <p:cNvSpPr/>
          <p:nvPr/>
        </p:nvSpPr>
        <p:spPr>
          <a:xfrm>
            <a:off x="793790" y="913034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GB" sz="3600" b="1" dirty="0">
                <a:solidFill>
                  <a:srgbClr val="0000FF"/>
                </a:solidFill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Current Manual System (As-Is)</a:t>
            </a: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44E5851F-47D3-0DC9-1B51-6177A0EFA66A}"/>
              </a:ext>
            </a:extLst>
          </p:cNvPr>
          <p:cNvSpPr/>
          <p:nvPr/>
        </p:nvSpPr>
        <p:spPr>
          <a:xfrm>
            <a:off x="792301" y="1511618"/>
            <a:ext cx="13045678" cy="688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n-US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The existing quarterly processing system requires significant manual intervention and creates bottlenecks in financial operations and reporting.</a:t>
            </a:r>
            <a:endParaRPr lang="en-US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159C82F7-9F2C-DAFA-8AE4-38B72A01EA46}"/>
              </a:ext>
            </a:extLst>
          </p:cNvPr>
          <p:cNvSpPr/>
          <p:nvPr/>
        </p:nvSpPr>
        <p:spPr>
          <a:xfrm>
            <a:off x="792361" y="2655570"/>
            <a:ext cx="4205168" cy="2071807"/>
          </a:xfrm>
          <a:prstGeom prst="roundRect">
            <a:avLst>
              <a:gd name="adj" fmla="val 9344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2E78F975-2241-9B29-64FD-6DC66184ACD9}"/>
              </a:ext>
            </a:extLst>
          </p:cNvPr>
          <p:cNvSpPr/>
          <p:nvPr/>
        </p:nvSpPr>
        <p:spPr>
          <a:xfrm>
            <a:off x="1431784" y="2841903"/>
            <a:ext cx="302240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Processing Frequency</a:t>
            </a:r>
            <a:endParaRPr lang="en-US" sz="2400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D95AF7B2-9761-0BB9-412C-6437936431D3}"/>
              </a:ext>
            </a:extLst>
          </p:cNvPr>
          <p:cNvSpPr/>
          <p:nvPr/>
        </p:nvSpPr>
        <p:spPr>
          <a:xfrm>
            <a:off x="1015008" y="3300399"/>
            <a:ext cx="3759875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Quarterly operations</a:t>
            </a:r>
            <a:endParaRPr lang="en-US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B4931B6D-F49C-2570-86E4-FEBF8A1AB7FC}"/>
              </a:ext>
            </a:extLst>
          </p:cNvPr>
          <p:cNvSpPr/>
          <p:nvPr/>
        </p:nvSpPr>
        <p:spPr>
          <a:xfrm>
            <a:off x="1015008" y="3626756"/>
            <a:ext cx="3759875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≈ 4 times per year</a:t>
            </a:r>
            <a:endParaRPr lang="en-US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13" name="Shape 6">
            <a:extLst>
              <a:ext uri="{FF2B5EF4-FFF2-40B4-BE49-F238E27FC236}">
                <a16:creationId xmlns:a16="http://schemas.microsoft.com/office/drawing/2014/main" id="{741823B5-6F5F-576F-6AB5-A1D728DDC352}"/>
              </a:ext>
            </a:extLst>
          </p:cNvPr>
          <p:cNvSpPr/>
          <p:nvPr/>
        </p:nvSpPr>
        <p:spPr>
          <a:xfrm>
            <a:off x="5212556" y="2655570"/>
            <a:ext cx="4205168" cy="2071807"/>
          </a:xfrm>
          <a:prstGeom prst="roundRect">
            <a:avLst>
              <a:gd name="adj" fmla="val 9344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7C1F7CE7-303C-7767-2DB8-E57DD969D04C}"/>
              </a:ext>
            </a:extLst>
          </p:cNvPr>
          <p:cNvSpPr/>
          <p:nvPr/>
        </p:nvSpPr>
        <p:spPr>
          <a:xfrm>
            <a:off x="5970865" y="2841903"/>
            <a:ext cx="2688550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Manual Effort</a:t>
            </a:r>
            <a:endParaRPr lang="en-US" sz="2100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1FFBB6F8-6A29-CE09-B376-3D9702ACA3BD}"/>
              </a:ext>
            </a:extLst>
          </p:cNvPr>
          <p:cNvSpPr/>
          <p:nvPr/>
        </p:nvSpPr>
        <p:spPr>
          <a:xfrm>
            <a:off x="5435203" y="3224927"/>
            <a:ext cx="3759875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2–3 Full-Time Equivalent (FTE)</a:t>
            </a:r>
          </a:p>
          <a:p>
            <a:pPr marL="0" indent="0" algn="ctr">
              <a:lnSpc>
                <a:spcPts val="2700"/>
              </a:lnSpc>
              <a:buNone/>
            </a:pPr>
            <a:r>
              <a:rPr lang="en-US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days per quarter spent on extraction, </a:t>
            </a:r>
          </a:p>
          <a:p>
            <a:pPr marL="0" indent="0" algn="ctr">
              <a:lnSpc>
                <a:spcPts val="2700"/>
              </a:lnSpc>
              <a:buNone/>
            </a:pPr>
            <a:r>
              <a:rPr lang="en-US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transformation, reconciliation and </a:t>
            </a:r>
          </a:p>
          <a:p>
            <a:pPr marL="0" indent="0" algn="ctr">
              <a:lnSpc>
                <a:spcPts val="2700"/>
              </a:lnSpc>
              <a:buNone/>
            </a:pPr>
            <a:r>
              <a:rPr lang="en-US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reporting.</a:t>
            </a:r>
          </a:p>
          <a:p>
            <a:pPr marL="0" indent="0" algn="ctr">
              <a:lnSpc>
                <a:spcPts val="2700"/>
              </a:lnSpc>
              <a:buNone/>
            </a:pPr>
            <a:endParaRPr lang="en-US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89671157-E7B0-36B8-1DCE-74D5425550A9}"/>
              </a:ext>
            </a:extLst>
          </p:cNvPr>
          <p:cNvSpPr/>
          <p:nvPr/>
        </p:nvSpPr>
        <p:spPr>
          <a:xfrm>
            <a:off x="5437603" y="3969642"/>
            <a:ext cx="3759875" cy="688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endParaRPr lang="en-US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18" name="Shape 10">
            <a:extLst>
              <a:ext uri="{FF2B5EF4-FFF2-40B4-BE49-F238E27FC236}">
                <a16:creationId xmlns:a16="http://schemas.microsoft.com/office/drawing/2014/main" id="{BCC1A972-1235-B240-456E-BEB09CF8A293}"/>
              </a:ext>
            </a:extLst>
          </p:cNvPr>
          <p:cNvSpPr/>
          <p:nvPr/>
        </p:nvSpPr>
        <p:spPr>
          <a:xfrm>
            <a:off x="9632752" y="2655570"/>
            <a:ext cx="4205288" cy="2071807"/>
          </a:xfrm>
          <a:prstGeom prst="roundRect">
            <a:avLst>
              <a:gd name="adj" fmla="val 9344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2B9752DB-51E8-DA79-14EB-9F1ABD8062FB}"/>
              </a:ext>
            </a:extLst>
          </p:cNvPr>
          <p:cNvSpPr/>
          <p:nvPr/>
        </p:nvSpPr>
        <p:spPr>
          <a:xfrm>
            <a:off x="10391120" y="2841903"/>
            <a:ext cx="2688550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Error Rate</a:t>
            </a:r>
            <a:endParaRPr lang="en-US" sz="2100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20" name="Text 12">
            <a:extLst>
              <a:ext uri="{FF2B5EF4-FFF2-40B4-BE49-F238E27FC236}">
                <a16:creationId xmlns:a16="http://schemas.microsoft.com/office/drawing/2014/main" id="{FDCA758A-E6CC-F7FB-A9B2-815A83BFB809}"/>
              </a:ext>
            </a:extLst>
          </p:cNvPr>
          <p:cNvSpPr/>
          <p:nvPr/>
        </p:nvSpPr>
        <p:spPr>
          <a:xfrm>
            <a:off x="9855398" y="3343156"/>
            <a:ext cx="3759994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000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5–10% manual reconciliation</a:t>
            </a:r>
            <a:endParaRPr lang="en-US" sz="200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21" name="Text 13">
            <a:extLst>
              <a:ext uri="{FF2B5EF4-FFF2-40B4-BE49-F238E27FC236}">
                <a16:creationId xmlns:a16="http://schemas.microsoft.com/office/drawing/2014/main" id="{1A7617B2-897D-34D2-6DD3-3DBF7B0B4188}"/>
              </a:ext>
            </a:extLst>
          </p:cNvPr>
          <p:cNvSpPr/>
          <p:nvPr/>
        </p:nvSpPr>
        <p:spPr>
          <a:xfrm>
            <a:off x="9870638" y="3644205"/>
            <a:ext cx="3759994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000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Adjustments required</a:t>
            </a:r>
            <a:endParaRPr lang="en-US" sz="200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22" name="Shape 14">
            <a:extLst>
              <a:ext uri="{FF2B5EF4-FFF2-40B4-BE49-F238E27FC236}">
                <a16:creationId xmlns:a16="http://schemas.microsoft.com/office/drawing/2014/main" id="{CD061599-E163-3F76-F5EC-7A50AA36EE56}"/>
              </a:ext>
            </a:extLst>
          </p:cNvPr>
          <p:cNvSpPr/>
          <p:nvPr/>
        </p:nvSpPr>
        <p:spPr>
          <a:xfrm>
            <a:off x="792361" y="5211247"/>
            <a:ext cx="6260544" cy="2153364"/>
          </a:xfrm>
          <a:prstGeom prst="roundRect">
            <a:avLst>
              <a:gd name="adj" fmla="val 8990"/>
            </a:avLst>
          </a:prstGeom>
          <a:solidFill>
            <a:srgbClr val="FFB3B4"/>
          </a:solidFill>
          <a:ln/>
        </p:spPr>
      </p:sp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AF82BA96-748C-F503-65E2-BDA0576D4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88" y="5503783"/>
            <a:ext cx="335994" cy="268843"/>
          </a:xfrm>
          <a:prstGeom prst="rect">
            <a:avLst/>
          </a:prstGeom>
        </p:spPr>
      </p:pic>
      <p:sp>
        <p:nvSpPr>
          <p:cNvPr id="24" name="Text 15">
            <a:extLst>
              <a:ext uri="{FF2B5EF4-FFF2-40B4-BE49-F238E27FC236}">
                <a16:creationId xmlns:a16="http://schemas.microsoft.com/office/drawing/2014/main" id="{AE7F79AB-F240-B24D-A9C6-328987019FB6}"/>
              </a:ext>
            </a:extLst>
          </p:cNvPr>
          <p:cNvSpPr/>
          <p:nvPr/>
        </p:nvSpPr>
        <p:spPr>
          <a:xfrm>
            <a:off x="1558409" y="5479971"/>
            <a:ext cx="2865239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Closing Cycle Impact</a:t>
            </a:r>
            <a:endParaRPr lang="en-US" sz="2100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25" name="Text 16">
            <a:extLst>
              <a:ext uri="{FF2B5EF4-FFF2-40B4-BE49-F238E27FC236}">
                <a16:creationId xmlns:a16="http://schemas.microsoft.com/office/drawing/2014/main" id="{6F0AAFB5-1EF7-C821-237A-4AD7F556A6EC}"/>
              </a:ext>
            </a:extLst>
          </p:cNvPr>
          <p:cNvSpPr/>
          <p:nvPr/>
        </p:nvSpPr>
        <p:spPr>
          <a:xfrm>
            <a:off x="1558409" y="6030992"/>
            <a:ext cx="5279469" cy="1032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Adds </a:t>
            </a:r>
            <a:r>
              <a:rPr lang="en-US" sz="1650" b="1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2–3 days</a:t>
            </a:r>
            <a:r>
              <a:rPr lang="en-US" sz="1650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 of effort to each quarter-end closing, creating delays in financial reporting and decision-making processes.</a:t>
            </a:r>
            <a:endParaRPr lang="en-US" sz="165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26" name="Shape 17">
            <a:extLst>
              <a:ext uri="{FF2B5EF4-FFF2-40B4-BE49-F238E27FC236}">
                <a16:creationId xmlns:a16="http://schemas.microsoft.com/office/drawing/2014/main" id="{0B6B9C8E-7DE3-56C3-33BA-399CCAF35C24}"/>
              </a:ext>
            </a:extLst>
          </p:cNvPr>
          <p:cNvSpPr/>
          <p:nvPr/>
        </p:nvSpPr>
        <p:spPr>
          <a:xfrm>
            <a:off x="7585115" y="5211247"/>
            <a:ext cx="6260544" cy="2153364"/>
          </a:xfrm>
          <a:prstGeom prst="roundRect">
            <a:avLst>
              <a:gd name="adj" fmla="val 8990"/>
            </a:avLst>
          </a:prstGeom>
          <a:solidFill>
            <a:srgbClr val="FCF2B5"/>
          </a:solidFill>
          <a:ln/>
        </p:spPr>
      </p:sp>
      <p:pic>
        <p:nvPicPr>
          <p:cNvPr id="27" name="Image 1" descr="preencoded.png">
            <a:extLst>
              <a:ext uri="{FF2B5EF4-FFF2-40B4-BE49-F238E27FC236}">
                <a16:creationId xmlns:a16="http://schemas.microsoft.com/office/drawing/2014/main" id="{936621D6-3BDB-70F5-D83F-7B8A59569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142" y="5503783"/>
            <a:ext cx="335994" cy="268843"/>
          </a:xfrm>
          <a:prstGeom prst="rect">
            <a:avLst/>
          </a:prstGeom>
        </p:spPr>
      </p:pic>
      <p:sp>
        <p:nvSpPr>
          <p:cNvPr id="28" name="Text 18">
            <a:extLst>
              <a:ext uri="{FF2B5EF4-FFF2-40B4-BE49-F238E27FC236}">
                <a16:creationId xmlns:a16="http://schemas.microsoft.com/office/drawing/2014/main" id="{DAE2200D-A1DF-19C2-7462-91CCE7C6A5C1}"/>
              </a:ext>
            </a:extLst>
          </p:cNvPr>
          <p:cNvSpPr/>
          <p:nvPr/>
        </p:nvSpPr>
        <p:spPr>
          <a:xfrm>
            <a:off x="8351163" y="5479971"/>
            <a:ext cx="2688550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Limited Visibility</a:t>
            </a:r>
            <a:endParaRPr lang="en-US" sz="2100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29" name="Text 19">
            <a:extLst>
              <a:ext uri="{FF2B5EF4-FFF2-40B4-BE49-F238E27FC236}">
                <a16:creationId xmlns:a16="http://schemas.microsoft.com/office/drawing/2014/main" id="{0787F01E-72B8-FA76-90AA-E819212171C6}"/>
              </a:ext>
            </a:extLst>
          </p:cNvPr>
          <p:cNvSpPr/>
          <p:nvPr/>
        </p:nvSpPr>
        <p:spPr>
          <a:xfrm>
            <a:off x="8351163" y="6030992"/>
            <a:ext cx="5279469" cy="1032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Lack of transparency into how data is transformed and mapped, making it difficult to track changes and ensure accuracy.</a:t>
            </a:r>
            <a:endParaRPr lang="en-US" sz="165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117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5CCA6-CF09-8C7C-C80A-4C12739D8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6C5C52-87AF-969C-4374-8F251067850A}"/>
              </a:ext>
            </a:extLst>
          </p:cNvPr>
          <p:cNvSpPr/>
          <p:nvPr/>
        </p:nvSpPr>
        <p:spPr>
          <a:xfrm>
            <a:off x="12639554" y="7558268"/>
            <a:ext cx="1990846" cy="671332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0E973352-CF18-4AB1-ABC0-61F72BC8DD32}"/>
              </a:ext>
            </a:extLst>
          </p:cNvPr>
          <p:cNvSpPr/>
          <p:nvPr/>
        </p:nvSpPr>
        <p:spPr>
          <a:xfrm>
            <a:off x="793790" y="836272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GB" sz="3600" b="1" dirty="0">
                <a:solidFill>
                  <a:srgbClr val="0000FF"/>
                </a:solidFill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Process Workflows (Proposed)</a:t>
            </a:r>
            <a:endParaRPr lang="en-US" sz="3600" b="1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B38E221C-239F-FE76-2F01-A2A068430516}"/>
              </a:ext>
            </a:extLst>
          </p:cNvPr>
          <p:cNvSpPr/>
          <p:nvPr/>
        </p:nvSpPr>
        <p:spPr>
          <a:xfrm>
            <a:off x="966943" y="1900152"/>
            <a:ext cx="6493551" cy="5388451"/>
          </a:xfrm>
          <a:prstGeom prst="roundRect">
            <a:avLst>
              <a:gd name="adj" fmla="val 12060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NG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B406A810-2E69-C83F-133C-7DA165EE262C}"/>
              </a:ext>
            </a:extLst>
          </p:cNvPr>
          <p:cNvSpPr/>
          <p:nvPr/>
        </p:nvSpPr>
        <p:spPr>
          <a:xfrm>
            <a:off x="1387970" y="2434001"/>
            <a:ext cx="186368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800" b="1" dirty="0"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Proposed System</a:t>
            </a:r>
            <a:endParaRPr lang="en-US" sz="2800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8F5E4FFA-9A04-35DE-E020-5DC44E903629}"/>
              </a:ext>
            </a:extLst>
          </p:cNvPr>
          <p:cNvSpPr/>
          <p:nvPr/>
        </p:nvSpPr>
        <p:spPr>
          <a:xfrm>
            <a:off x="1387970" y="2877091"/>
            <a:ext cx="5806516" cy="1121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GB" sz="2000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The diagram outlines the proposed automated process supported by the </a:t>
            </a:r>
            <a:r>
              <a:rPr lang="en-GB" sz="2000" b="1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GL Interface Application</a:t>
            </a:r>
            <a:r>
              <a:rPr lang="en-GB" sz="2000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. In this design, GL data is automatically extracted from SICS on a daily schedule, transformed into the Sun-compatible format, and uploaded via API. Built-in reconciliation and exception handling ensure accuracy and transparency, while reducing manual effort and enabling faster, more efficient period-end closing.</a:t>
            </a:r>
            <a:endParaRPr lang="en-US" sz="200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EE8E4-5060-5DFA-36DA-A01A8CDC3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566" y="-216380"/>
            <a:ext cx="5206827" cy="866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95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F2C0A-9DFA-B6CC-6AC8-76C82BA25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AD577E-1164-D424-0A57-6D41B99DCC51}"/>
              </a:ext>
            </a:extLst>
          </p:cNvPr>
          <p:cNvSpPr/>
          <p:nvPr/>
        </p:nvSpPr>
        <p:spPr>
          <a:xfrm>
            <a:off x="12639554" y="7558268"/>
            <a:ext cx="1990846" cy="671332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>
              <a:ln>
                <a:solidFill>
                  <a:srgbClr val="FFFFFF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5D0C617C-D9E0-74D3-6C3A-F974F7756024}"/>
              </a:ext>
            </a:extLst>
          </p:cNvPr>
          <p:cNvSpPr/>
          <p:nvPr/>
        </p:nvSpPr>
        <p:spPr>
          <a:xfrm>
            <a:off x="806916" y="1153776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GB" sz="3600" b="1" dirty="0">
                <a:solidFill>
                  <a:srgbClr val="0000FF"/>
                </a:solidFill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Proposed Automated System (To-Be)</a:t>
            </a: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44E5851F-47D3-0DC9-1B51-6177A0EFA66A}"/>
              </a:ext>
            </a:extLst>
          </p:cNvPr>
          <p:cNvSpPr/>
          <p:nvPr/>
        </p:nvSpPr>
        <p:spPr>
          <a:xfrm>
            <a:off x="805427" y="1752360"/>
            <a:ext cx="13045678" cy="688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n-GB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Transform operations in 24 hours with automated processing that delivers exceptional accuracy and transparency.</a:t>
            </a:r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159C82F7-9F2C-DAFA-8AE4-38B72A01EA46}"/>
              </a:ext>
            </a:extLst>
          </p:cNvPr>
          <p:cNvSpPr/>
          <p:nvPr/>
        </p:nvSpPr>
        <p:spPr>
          <a:xfrm>
            <a:off x="792361" y="2539821"/>
            <a:ext cx="4205168" cy="2071807"/>
          </a:xfrm>
          <a:prstGeom prst="roundRect">
            <a:avLst>
              <a:gd name="adj" fmla="val 9344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2E78F975-2241-9B29-64FD-6DC66184ACD9}"/>
              </a:ext>
            </a:extLst>
          </p:cNvPr>
          <p:cNvSpPr/>
          <p:nvPr/>
        </p:nvSpPr>
        <p:spPr>
          <a:xfrm>
            <a:off x="1457325" y="2805734"/>
            <a:ext cx="302240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400" b="1" dirty="0"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Daily Processing</a:t>
            </a:r>
            <a:endParaRPr lang="en-US" sz="2400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13" name="Shape 6">
            <a:extLst>
              <a:ext uri="{FF2B5EF4-FFF2-40B4-BE49-F238E27FC236}">
                <a16:creationId xmlns:a16="http://schemas.microsoft.com/office/drawing/2014/main" id="{741823B5-6F5F-576F-6AB5-A1D728DDC352}"/>
              </a:ext>
            </a:extLst>
          </p:cNvPr>
          <p:cNvSpPr/>
          <p:nvPr/>
        </p:nvSpPr>
        <p:spPr>
          <a:xfrm>
            <a:off x="5212556" y="2539821"/>
            <a:ext cx="4205168" cy="2071807"/>
          </a:xfrm>
          <a:prstGeom prst="roundRect">
            <a:avLst>
              <a:gd name="adj" fmla="val 9344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7C1F7CE7-303C-7767-2DB8-E57DD969D04C}"/>
              </a:ext>
            </a:extLst>
          </p:cNvPr>
          <p:cNvSpPr/>
          <p:nvPr/>
        </p:nvSpPr>
        <p:spPr>
          <a:xfrm>
            <a:off x="5970865" y="2726154"/>
            <a:ext cx="2688550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Minimal Manual Effort</a:t>
            </a:r>
            <a:endParaRPr lang="en-US" sz="2100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89671157-E7B0-36B8-1DCE-74D5425550A9}"/>
              </a:ext>
            </a:extLst>
          </p:cNvPr>
          <p:cNvSpPr/>
          <p:nvPr/>
        </p:nvSpPr>
        <p:spPr>
          <a:xfrm>
            <a:off x="5437603" y="3853893"/>
            <a:ext cx="3759875" cy="688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endParaRPr lang="en-US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18" name="Shape 10">
            <a:extLst>
              <a:ext uri="{FF2B5EF4-FFF2-40B4-BE49-F238E27FC236}">
                <a16:creationId xmlns:a16="http://schemas.microsoft.com/office/drawing/2014/main" id="{BCC1A972-1235-B240-456E-BEB09CF8A293}"/>
              </a:ext>
            </a:extLst>
          </p:cNvPr>
          <p:cNvSpPr/>
          <p:nvPr/>
        </p:nvSpPr>
        <p:spPr>
          <a:xfrm>
            <a:off x="9632752" y="2539821"/>
            <a:ext cx="4205288" cy="2071807"/>
          </a:xfrm>
          <a:prstGeom prst="roundRect">
            <a:avLst>
              <a:gd name="adj" fmla="val 9344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2B9752DB-51E8-DA79-14EB-9F1ABD8062FB}"/>
              </a:ext>
            </a:extLst>
          </p:cNvPr>
          <p:cNvSpPr/>
          <p:nvPr/>
        </p:nvSpPr>
        <p:spPr>
          <a:xfrm>
            <a:off x="10391120" y="2726154"/>
            <a:ext cx="2688550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Superior Accuracy</a:t>
            </a:r>
          </a:p>
        </p:txBody>
      </p:sp>
      <p:sp>
        <p:nvSpPr>
          <p:cNvPr id="22" name="Shape 14">
            <a:extLst>
              <a:ext uri="{FF2B5EF4-FFF2-40B4-BE49-F238E27FC236}">
                <a16:creationId xmlns:a16="http://schemas.microsoft.com/office/drawing/2014/main" id="{CD061599-E163-3F76-F5EC-7A50AA36EE56}"/>
              </a:ext>
            </a:extLst>
          </p:cNvPr>
          <p:cNvSpPr/>
          <p:nvPr/>
        </p:nvSpPr>
        <p:spPr>
          <a:xfrm>
            <a:off x="792361" y="5095498"/>
            <a:ext cx="6260544" cy="2153364"/>
          </a:xfrm>
          <a:prstGeom prst="roundRect">
            <a:avLst>
              <a:gd name="adj" fmla="val 8990"/>
            </a:avLst>
          </a:prstGeom>
          <a:solidFill>
            <a:srgbClr val="FFB3B4"/>
          </a:solidFill>
          <a:ln/>
        </p:spPr>
      </p:sp>
      <p:sp>
        <p:nvSpPr>
          <p:cNvPr id="24" name="Text 15">
            <a:extLst>
              <a:ext uri="{FF2B5EF4-FFF2-40B4-BE49-F238E27FC236}">
                <a16:creationId xmlns:a16="http://schemas.microsoft.com/office/drawing/2014/main" id="{AE7F79AB-F240-B24D-A9C6-328987019FB6}"/>
              </a:ext>
            </a:extLst>
          </p:cNvPr>
          <p:cNvSpPr/>
          <p:nvPr/>
        </p:nvSpPr>
        <p:spPr>
          <a:xfrm>
            <a:off x="1644015" y="5484244"/>
            <a:ext cx="2865239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Accelerated Closing</a:t>
            </a:r>
          </a:p>
        </p:txBody>
      </p:sp>
      <p:sp>
        <p:nvSpPr>
          <p:cNvPr id="25" name="Text 16">
            <a:extLst>
              <a:ext uri="{FF2B5EF4-FFF2-40B4-BE49-F238E27FC236}">
                <a16:creationId xmlns:a16="http://schemas.microsoft.com/office/drawing/2014/main" id="{6F0AAFB5-1EF7-C821-237A-4AD7F556A6EC}"/>
              </a:ext>
            </a:extLst>
          </p:cNvPr>
          <p:cNvSpPr/>
          <p:nvPr/>
        </p:nvSpPr>
        <p:spPr>
          <a:xfrm>
            <a:off x="1558409" y="5915243"/>
            <a:ext cx="5279469" cy="1032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n-GB" sz="1650" dirty="0">
                <a:highlight>
                  <a:srgbClr val="C0C0C0"/>
                </a:highlight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Saves 2–3 days per quarter-end closing</a:t>
            </a:r>
            <a:r>
              <a:rPr lang="en-GB" sz="1650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, enabling faster financial reporting and improved decision-making timelines.</a:t>
            </a:r>
          </a:p>
        </p:txBody>
      </p:sp>
      <p:sp>
        <p:nvSpPr>
          <p:cNvPr id="26" name="Shape 17">
            <a:extLst>
              <a:ext uri="{FF2B5EF4-FFF2-40B4-BE49-F238E27FC236}">
                <a16:creationId xmlns:a16="http://schemas.microsoft.com/office/drawing/2014/main" id="{0B6B9C8E-7DE3-56C3-33BA-399CCAF35C24}"/>
              </a:ext>
            </a:extLst>
          </p:cNvPr>
          <p:cNvSpPr/>
          <p:nvPr/>
        </p:nvSpPr>
        <p:spPr>
          <a:xfrm>
            <a:off x="7585115" y="5095498"/>
            <a:ext cx="6260544" cy="2153364"/>
          </a:xfrm>
          <a:prstGeom prst="roundRect">
            <a:avLst>
              <a:gd name="adj" fmla="val 8990"/>
            </a:avLst>
          </a:prstGeom>
          <a:solidFill>
            <a:srgbClr val="FCF2B5"/>
          </a:solidFill>
          <a:ln/>
        </p:spPr>
      </p:sp>
      <p:sp>
        <p:nvSpPr>
          <p:cNvPr id="28" name="Text 18">
            <a:extLst>
              <a:ext uri="{FF2B5EF4-FFF2-40B4-BE49-F238E27FC236}">
                <a16:creationId xmlns:a16="http://schemas.microsoft.com/office/drawing/2014/main" id="{DAE2200D-A1DF-19C2-7462-91CCE7C6A5C1}"/>
              </a:ext>
            </a:extLst>
          </p:cNvPr>
          <p:cNvSpPr/>
          <p:nvPr/>
        </p:nvSpPr>
        <p:spPr>
          <a:xfrm>
            <a:off x="8500911" y="5484244"/>
            <a:ext cx="2688550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Enhanced Visibility</a:t>
            </a:r>
            <a:endParaRPr lang="en-US" sz="2100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29" name="Text 19">
            <a:extLst>
              <a:ext uri="{FF2B5EF4-FFF2-40B4-BE49-F238E27FC236}">
                <a16:creationId xmlns:a16="http://schemas.microsoft.com/office/drawing/2014/main" id="{0787F01E-72B8-FA76-90AA-E819212171C6}"/>
              </a:ext>
            </a:extLst>
          </p:cNvPr>
          <p:cNvSpPr/>
          <p:nvPr/>
        </p:nvSpPr>
        <p:spPr>
          <a:xfrm>
            <a:off x="8497369" y="5915243"/>
            <a:ext cx="4906687" cy="1032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n-GB" sz="1650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Configurable mapping and real-time dashboards provide complete transparency into data transformation processes and system performance.</a:t>
            </a:r>
          </a:p>
        </p:txBody>
      </p:sp>
      <p:sp>
        <p:nvSpPr>
          <p:cNvPr id="3" name="Text 5">
            <a:extLst>
              <a:ext uri="{FF2B5EF4-FFF2-40B4-BE49-F238E27FC236}">
                <a16:creationId xmlns:a16="http://schemas.microsoft.com/office/drawing/2014/main" id="{05B9566E-28EB-7633-8008-5E80B8BF85AB}"/>
              </a:ext>
            </a:extLst>
          </p:cNvPr>
          <p:cNvSpPr/>
          <p:nvPr/>
        </p:nvSpPr>
        <p:spPr>
          <a:xfrm>
            <a:off x="1054060" y="312134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0000"/>
                </a:solidFill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≈ 240 runs per year</a:t>
            </a:r>
            <a:endParaRPr lang="en-US" sz="1750" dirty="0">
              <a:solidFill>
                <a:srgbClr val="FF0000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E203F-ADCA-A3D8-DD69-2923BFFAEB1D}"/>
              </a:ext>
            </a:extLst>
          </p:cNvPr>
          <p:cNvSpPr txBox="1"/>
          <p:nvPr/>
        </p:nvSpPr>
        <p:spPr>
          <a:xfrm>
            <a:off x="1280636" y="3528456"/>
            <a:ext cx="3228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Continuous data processing eliminates quarterly bottlenecks.</a:t>
            </a:r>
            <a:endParaRPr lang="en-US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5" name="Text 5">
            <a:extLst>
              <a:ext uri="{FF2B5EF4-FFF2-40B4-BE49-F238E27FC236}">
                <a16:creationId xmlns:a16="http://schemas.microsoft.com/office/drawing/2014/main" id="{786DB445-8191-F487-5CFD-C4478DE182DE}"/>
              </a:ext>
            </a:extLst>
          </p:cNvPr>
          <p:cNvSpPr/>
          <p:nvPr/>
        </p:nvSpPr>
        <p:spPr>
          <a:xfrm>
            <a:off x="5437603" y="3081157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GB" sz="1750" b="1" dirty="0">
                <a:solidFill>
                  <a:srgbClr val="FF0000"/>
                </a:solidFill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&lt; 0.5 FTE days per month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BD8A27-B882-A7C8-9D98-A1CCBC63ED68}"/>
              </a:ext>
            </a:extLst>
          </p:cNvPr>
          <p:cNvSpPr txBox="1"/>
          <p:nvPr/>
        </p:nvSpPr>
        <p:spPr>
          <a:xfrm>
            <a:off x="5664179" y="3488273"/>
            <a:ext cx="3228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Only for reviewing exceptions and monitoring system performance.</a:t>
            </a: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3F21D64E-4C25-B42B-48CA-A218515C0729}"/>
              </a:ext>
            </a:extLst>
          </p:cNvPr>
          <p:cNvSpPr/>
          <p:nvPr/>
        </p:nvSpPr>
        <p:spPr>
          <a:xfrm>
            <a:off x="9948862" y="3091679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0000"/>
                </a:solidFill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&lt; 1% error rate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F25882-6D23-D265-A0A9-A2F078F5268B}"/>
              </a:ext>
            </a:extLst>
          </p:cNvPr>
          <p:cNvSpPr txBox="1"/>
          <p:nvPr/>
        </p:nvSpPr>
        <p:spPr>
          <a:xfrm>
            <a:off x="10175438" y="3498795"/>
            <a:ext cx="3228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Automated reconciliation and validation ensures data integrity.</a:t>
            </a:r>
          </a:p>
        </p:txBody>
      </p:sp>
      <p:pic>
        <p:nvPicPr>
          <p:cNvPr id="31" name="Image 6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34700" y="5368753"/>
            <a:ext cx="566976" cy="566976"/>
          </a:xfrm>
          <a:prstGeom prst="rect">
            <a:avLst/>
          </a:prstGeom>
        </p:spPr>
      </p:pic>
      <p:pic>
        <p:nvPicPr>
          <p:cNvPr id="32" name="Image 7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57754" y="5368753"/>
            <a:ext cx="566976" cy="5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25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F5D7A-B59A-8DD7-7EBA-F91EB87B4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1C4E770-C072-188F-4072-8E597D4D6D80}"/>
              </a:ext>
            </a:extLst>
          </p:cNvPr>
          <p:cNvSpPr/>
          <p:nvPr/>
        </p:nvSpPr>
        <p:spPr>
          <a:xfrm>
            <a:off x="12639554" y="7569843"/>
            <a:ext cx="1990846" cy="671332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43" name="Shape 6">
            <a:extLst>
              <a:ext uri="{FF2B5EF4-FFF2-40B4-BE49-F238E27FC236}">
                <a16:creationId xmlns:a16="http://schemas.microsoft.com/office/drawing/2014/main" id="{BF16F9EE-9EAC-A02A-2C17-CC7FE55743AD}"/>
              </a:ext>
            </a:extLst>
          </p:cNvPr>
          <p:cNvSpPr/>
          <p:nvPr/>
        </p:nvSpPr>
        <p:spPr>
          <a:xfrm>
            <a:off x="10377626" y="6993493"/>
            <a:ext cx="3685616" cy="10123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38AC7D91-FAC7-0E3A-9387-944EFFD1CB75}"/>
              </a:ext>
            </a:extLst>
          </p:cNvPr>
          <p:cNvSpPr/>
          <p:nvPr/>
        </p:nvSpPr>
        <p:spPr>
          <a:xfrm>
            <a:off x="801793" y="320140"/>
            <a:ext cx="6745248" cy="529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FF"/>
                </a:solidFill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Basic Functional Requirements</a:t>
            </a:r>
            <a:endParaRPr lang="en-US" sz="3300" b="1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978963C-7E13-70EE-AA9C-768F78EAC2BA}"/>
              </a:ext>
            </a:extLst>
          </p:cNvPr>
          <p:cNvSpPr/>
          <p:nvPr/>
        </p:nvSpPr>
        <p:spPr>
          <a:xfrm>
            <a:off x="801793" y="1002498"/>
            <a:ext cx="13049964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The table below outlines the key functional requirements that define what the GL Interface Application must do to deliver value.</a:t>
            </a:r>
            <a:endParaRPr lang="en-US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pic>
        <p:nvPicPr>
          <p:cNvPr id="29" name="Image 0" descr="preencoded.png">
            <a:extLst>
              <a:ext uri="{FF2B5EF4-FFF2-40B4-BE49-F238E27FC236}">
                <a16:creationId xmlns:a16="http://schemas.microsoft.com/office/drawing/2014/main" id="{5C44CA99-3371-5206-FAD1-5F4E3CC13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63" y="6463114"/>
            <a:ext cx="423267" cy="423267"/>
          </a:xfrm>
          <a:prstGeom prst="rect">
            <a:avLst/>
          </a:prstGeom>
        </p:spPr>
      </p:pic>
      <p:sp>
        <p:nvSpPr>
          <p:cNvPr id="30" name="Text 27">
            <a:extLst>
              <a:ext uri="{FF2B5EF4-FFF2-40B4-BE49-F238E27FC236}">
                <a16:creationId xmlns:a16="http://schemas.microsoft.com/office/drawing/2014/main" id="{797B4778-13A2-5A7F-D210-CFBEC6F519C6}"/>
              </a:ext>
            </a:extLst>
          </p:cNvPr>
          <p:cNvSpPr/>
          <p:nvPr/>
        </p:nvSpPr>
        <p:spPr>
          <a:xfrm>
            <a:off x="1635163" y="7097955"/>
            <a:ext cx="2373868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Automated Extraction</a:t>
            </a:r>
            <a:endParaRPr lang="en-US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31" name="Text 28">
            <a:extLst>
              <a:ext uri="{FF2B5EF4-FFF2-40B4-BE49-F238E27FC236}">
                <a16:creationId xmlns:a16="http://schemas.microsoft.com/office/drawing/2014/main" id="{646E688D-DEC0-7F02-E926-C0866DF866D8}"/>
              </a:ext>
            </a:extLst>
          </p:cNvPr>
          <p:cNvSpPr/>
          <p:nvPr/>
        </p:nvSpPr>
        <p:spPr>
          <a:xfrm>
            <a:off x="1635163" y="7464073"/>
            <a:ext cx="4208859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Scheduled daily data pulls from SICS system</a:t>
            </a:r>
            <a:endParaRPr lang="en-US" sz="160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pic>
        <p:nvPicPr>
          <p:cNvPr id="32" name="Image 1" descr="preencoded.png">
            <a:extLst>
              <a:ext uri="{FF2B5EF4-FFF2-40B4-BE49-F238E27FC236}">
                <a16:creationId xmlns:a16="http://schemas.microsoft.com/office/drawing/2014/main" id="{FF78A448-09E5-1226-1D07-083CCE76A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596" y="6463114"/>
            <a:ext cx="423267" cy="423267"/>
          </a:xfrm>
          <a:prstGeom prst="rect">
            <a:avLst/>
          </a:prstGeom>
        </p:spPr>
      </p:pic>
      <p:sp>
        <p:nvSpPr>
          <p:cNvPr id="33" name="Text 29">
            <a:extLst>
              <a:ext uri="{FF2B5EF4-FFF2-40B4-BE49-F238E27FC236}">
                <a16:creationId xmlns:a16="http://schemas.microsoft.com/office/drawing/2014/main" id="{9D7B18BC-7CBD-2EA2-39AD-0EF6D2501B8F}"/>
              </a:ext>
            </a:extLst>
          </p:cNvPr>
          <p:cNvSpPr/>
          <p:nvPr/>
        </p:nvSpPr>
        <p:spPr>
          <a:xfrm>
            <a:off x="6055596" y="7097955"/>
            <a:ext cx="2359581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Smart Transformation</a:t>
            </a:r>
            <a:endParaRPr lang="en-US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pic>
        <p:nvPicPr>
          <p:cNvPr id="35" name="Image 2" descr="preencoded.png">
            <a:extLst>
              <a:ext uri="{FF2B5EF4-FFF2-40B4-BE49-F238E27FC236}">
                <a16:creationId xmlns:a16="http://schemas.microsoft.com/office/drawing/2014/main" id="{52855F4C-420E-82B3-8E82-E56B3F405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6149" y="6463114"/>
            <a:ext cx="423267" cy="423267"/>
          </a:xfrm>
          <a:prstGeom prst="rect">
            <a:avLst/>
          </a:prstGeom>
        </p:spPr>
      </p:pic>
      <p:sp>
        <p:nvSpPr>
          <p:cNvPr id="36" name="Text 31">
            <a:extLst>
              <a:ext uri="{FF2B5EF4-FFF2-40B4-BE49-F238E27FC236}">
                <a16:creationId xmlns:a16="http://schemas.microsoft.com/office/drawing/2014/main" id="{88746DFE-8F28-7617-3C03-AED1C79A3C6C}"/>
              </a:ext>
            </a:extLst>
          </p:cNvPr>
          <p:cNvSpPr/>
          <p:nvPr/>
        </p:nvSpPr>
        <p:spPr>
          <a:xfrm>
            <a:off x="10687842" y="7097955"/>
            <a:ext cx="1978662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Seamless Loading</a:t>
            </a:r>
            <a:endParaRPr lang="en-US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37" name="Text 32">
            <a:extLst>
              <a:ext uri="{FF2B5EF4-FFF2-40B4-BE49-F238E27FC236}">
                <a16:creationId xmlns:a16="http://schemas.microsoft.com/office/drawing/2014/main" id="{E68D3D9C-0310-7ADF-045A-6E7D08A5B17D}"/>
              </a:ext>
            </a:extLst>
          </p:cNvPr>
          <p:cNvSpPr/>
          <p:nvPr/>
        </p:nvSpPr>
        <p:spPr>
          <a:xfrm>
            <a:off x="10687842" y="7464073"/>
            <a:ext cx="3934396" cy="541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API-based uploads with batch and incremental support</a:t>
            </a:r>
            <a:endParaRPr lang="en-US" sz="160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40" name="Text 32">
            <a:extLst>
              <a:ext uri="{FF2B5EF4-FFF2-40B4-BE49-F238E27FC236}">
                <a16:creationId xmlns:a16="http://schemas.microsoft.com/office/drawing/2014/main" id="{87174572-BA2C-87B3-0405-8AB074BEEA1B}"/>
              </a:ext>
            </a:extLst>
          </p:cNvPr>
          <p:cNvSpPr/>
          <p:nvPr/>
        </p:nvSpPr>
        <p:spPr>
          <a:xfrm>
            <a:off x="6055596" y="7464073"/>
            <a:ext cx="4208859" cy="541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GB" sz="1600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Configurable mapping rules for format conversion</a:t>
            </a:r>
          </a:p>
        </p:txBody>
      </p:sp>
      <p:sp>
        <p:nvSpPr>
          <p:cNvPr id="41" name="Shape 6">
            <a:extLst>
              <a:ext uri="{FF2B5EF4-FFF2-40B4-BE49-F238E27FC236}">
                <a16:creationId xmlns:a16="http://schemas.microsoft.com/office/drawing/2014/main" id="{DB70890A-88B8-7AF1-F0E6-D902772CDF2C}"/>
              </a:ext>
            </a:extLst>
          </p:cNvPr>
          <p:cNvSpPr/>
          <p:nvPr/>
        </p:nvSpPr>
        <p:spPr>
          <a:xfrm>
            <a:off x="1478339" y="7002458"/>
            <a:ext cx="4302913" cy="100334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2" name="Shape 6">
            <a:extLst>
              <a:ext uri="{FF2B5EF4-FFF2-40B4-BE49-F238E27FC236}">
                <a16:creationId xmlns:a16="http://schemas.microsoft.com/office/drawing/2014/main" id="{8CFC08E3-62AE-B0AE-7E52-66E3C359CDD5}"/>
              </a:ext>
            </a:extLst>
          </p:cNvPr>
          <p:cNvSpPr/>
          <p:nvPr/>
        </p:nvSpPr>
        <p:spPr>
          <a:xfrm>
            <a:off x="6000846" y="6993492"/>
            <a:ext cx="3802911" cy="101231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0D186DF-3F2D-7C56-90E3-4D2409AFA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175892"/>
              </p:ext>
            </p:extLst>
          </p:nvPr>
        </p:nvGraphicFramePr>
        <p:xfrm>
          <a:off x="1588813" y="1354016"/>
          <a:ext cx="10940269" cy="50422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5637">
                  <a:extLst>
                    <a:ext uri="{9D8B030D-6E8A-4147-A177-3AD203B41FA5}">
                      <a16:colId xmlns:a16="http://schemas.microsoft.com/office/drawing/2014/main" val="1047784565"/>
                    </a:ext>
                  </a:extLst>
                </a:gridCol>
                <a:gridCol w="4633538">
                  <a:extLst>
                    <a:ext uri="{9D8B030D-6E8A-4147-A177-3AD203B41FA5}">
                      <a16:colId xmlns:a16="http://schemas.microsoft.com/office/drawing/2014/main" val="3446416837"/>
                    </a:ext>
                  </a:extLst>
                </a:gridCol>
                <a:gridCol w="4221094">
                  <a:extLst>
                    <a:ext uri="{9D8B030D-6E8A-4147-A177-3AD203B41FA5}">
                      <a16:colId xmlns:a16="http://schemas.microsoft.com/office/drawing/2014/main" val="950014868"/>
                    </a:ext>
                  </a:extLst>
                </a:gridCol>
              </a:tblGrid>
              <a:tr h="3962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8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Requirement</a:t>
                      </a:r>
                      <a:endParaRPr lang="en-NG" sz="1800" kern="1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8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Description</a:t>
                      </a:r>
                      <a:endParaRPr lang="en-NG" sz="1800" kern="1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810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8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Problem Addressed</a:t>
                      </a:r>
                      <a:endParaRPr lang="en-NG" sz="1800" kern="1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6453595"/>
                  </a:ext>
                </a:extLst>
              </a:tr>
              <a:tr h="52623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600" kern="1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Data Extraction</a:t>
                      </a:r>
                      <a:endParaRPr lang="en-NG" sz="1600" kern="100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4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Automate GL data extraction from SICS on a scheduled basis (e.g., daily).</a:t>
                      </a:r>
                      <a:endParaRPr lang="en-NG" sz="145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4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Manual extraction from SICS is time-consuming and only done quarterly.</a:t>
                      </a:r>
                      <a:endParaRPr lang="en-NG" sz="145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7987657"/>
                  </a:ext>
                </a:extLst>
              </a:tr>
              <a:tr h="52623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600" kern="1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Data Transformation</a:t>
                      </a:r>
                      <a:endParaRPr lang="en-NG" sz="1600" kern="100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4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Convert extracted data into Sun format using configurable mapping rules.</a:t>
                      </a:r>
                      <a:endParaRPr lang="en-NG" sz="145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4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Manual reformatting leads to errors and delays.</a:t>
                      </a:r>
                      <a:endParaRPr lang="en-NG" sz="145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4560883"/>
                  </a:ext>
                </a:extLst>
              </a:tr>
              <a:tr h="75639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600" kern="1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Data Loading</a:t>
                      </a:r>
                      <a:endParaRPr lang="en-NG" sz="1600" kern="100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4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Load transformed data into Sun via API, supporting batch and incremental loads.</a:t>
                      </a:r>
                      <a:endParaRPr lang="en-NG" sz="145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4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Manual uploads increase risk of mistakes and slow down reporting.</a:t>
                      </a:r>
                      <a:endParaRPr lang="en-NG" sz="145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4663985"/>
                  </a:ext>
                </a:extLst>
              </a:tr>
              <a:tr h="52623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600" kern="1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Reconciliation</a:t>
                      </a:r>
                      <a:endParaRPr lang="en-NG" sz="1600" kern="100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4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Automatically reconcile SICS vs Sun balances and highlight discrepancies.</a:t>
                      </a:r>
                      <a:endParaRPr lang="en-NG" sz="145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4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Discrepancies often go undetected until quarter-end, delaying close.</a:t>
                      </a:r>
                      <a:endParaRPr lang="en-NG" sz="145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0855143"/>
                  </a:ext>
                </a:extLst>
              </a:tr>
              <a:tr h="75639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600" kern="1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Exception Handling</a:t>
                      </a:r>
                      <a:endParaRPr lang="en-NG" sz="1600" kern="100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4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Generate error logs and exception reports, enabling reprocessing after fixes.</a:t>
                      </a:r>
                      <a:endParaRPr lang="en-NG" sz="145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4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No structured way to track or correct errors in the current process.</a:t>
                      </a:r>
                      <a:endParaRPr lang="en-NG" sz="145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708686"/>
                  </a:ext>
                </a:extLst>
              </a:tr>
              <a:tr h="79812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600" kern="1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User Interface</a:t>
                      </a:r>
                      <a:endParaRPr lang="en-NG" sz="1600" kern="100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4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Provide dashboards for monitoring status, managing mappings, and reviewing errors.</a:t>
                      </a:r>
                      <a:endParaRPr lang="en-NG" sz="145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45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Current process lacks visibility, users can’t easily monitor progress or errors.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3084809"/>
                  </a:ext>
                </a:extLst>
              </a:tr>
              <a:tr h="75639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600" kern="1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Audit &amp; Security</a:t>
                      </a:r>
                      <a:endParaRPr lang="en-NG" sz="1600" kern="100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4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Maintain audit logs, enforce role-based access, and ensure secure data transfer.</a:t>
                      </a:r>
                      <a:endParaRPr lang="en-NG" sz="145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4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Manual processes have weak audit trails and data risks.</a:t>
                      </a:r>
                      <a:endParaRPr lang="en-NG" sz="145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9335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451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D923D-9EAD-F51E-6943-64CDF14AD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8515021-315A-91BD-7189-CDEEC5D9FB94}"/>
              </a:ext>
            </a:extLst>
          </p:cNvPr>
          <p:cNvSpPr/>
          <p:nvPr/>
        </p:nvSpPr>
        <p:spPr>
          <a:xfrm>
            <a:off x="12639554" y="7558268"/>
            <a:ext cx="1990846" cy="671332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0" name="Shape 6">
            <a:extLst>
              <a:ext uri="{FF2B5EF4-FFF2-40B4-BE49-F238E27FC236}">
                <a16:creationId xmlns:a16="http://schemas.microsoft.com/office/drawing/2014/main" id="{CE9F64C8-6DBC-2C0A-34B8-6CBEBD5DA427}"/>
              </a:ext>
            </a:extLst>
          </p:cNvPr>
          <p:cNvSpPr/>
          <p:nvPr/>
        </p:nvSpPr>
        <p:spPr>
          <a:xfrm>
            <a:off x="1423687" y="6473586"/>
            <a:ext cx="3111524" cy="15858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1" name="Shape 6">
            <a:extLst>
              <a:ext uri="{FF2B5EF4-FFF2-40B4-BE49-F238E27FC236}">
                <a16:creationId xmlns:a16="http://schemas.microsoft.com/office/drawing/2014/main" id="{E8799BC0-A4D9-7FE8-31F7-64110FBA424E}"/>
              </a:ext>
            </a:extLst>
          </p:cNvPr>
          <p:cNvSpPr/>
          <p:nvPr/>
        </p:nvSpPr>
        <p:spPr>
          <a:xfrm>
            <a:off x="5654139" y="6444709"/>
            <a:ext cx="3374113" cy="15858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2" name="Shape 6">
            <a:extLst>
              <a:ext uri="{FF2B5EF4-FFF2-40B4-BE49-F238E27FC236}">
                <a16:creationId xmlns:a16="http://schemas.microsoft.com/office/drawing/2014/main" id="{5430BCAD-FDB0-F32C-3E12-CCF10ECF5A18}"/>
              </a:ext>
            </a:extLst>
          </p:cNvPr>
          <p:cNvSpPr/>
          <p:nvPr/>
        </p:nvSpPr>
        <p:spPr>
          <a:xfrm>
            <a:off x="10303398" y="6465203"/>
            <a:ext cx="3111524" cy="15858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09B80F0C-2CD7-38C5-A4EB-706FA32B5086}"/>
              </a:ext>
            </a:extLst>
          </p:cNvPr>
          <p:cNvSpPr/>
          <p:nvPr/>
        </p:nvSpPr>
        <p:spPr>
          <a:xfrm>
            <a:off x="816673" y="295871"/>
            <a:ext cx="6745248" cy="529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FF"/>
                </a:solidFill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Non-Functional Requirements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0AD495-DEC9-5B86-1017-C4886A9E0468}"/>
              </a:ext>
            </a:extLst>
          </p:cNvPr>
          <p:cNvSpPr txBox="1"/>
          <p:nvPr/>
        </p:nvSpPr>
        <p:spPr>
          <a:xfrm>
            <a:off x="728391" y="836041"/>
            <a:ext cx="13034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The table below highlights the non-functional requirements, which sets the quality standards and operational expectations for the solution.</a:t>
            </a:r>
          </a:p>
        </p:txBody>
      </p:sp>
      <p:sp>
        <p:nvSpPr>
          <p:cNvPr id="41" name="Text 27">
            <a:extLst>
              <a:ext uri="{FF2B5EF4-FFF2-40B4-BE49-F238E27FC236}">
                <a16:creationId xmlns:a16="http://schemas.microsoft.com/office/drawing/2014/main" id="{DDDF3435-2A13-0311-AEC5-904111E69101}"/>
              </a:ext>
            </a:extLst>
          </p:cNvPr>
          <p:cNvSpPr/>
          <p:nvPr/>
        </p:nvSpPr>
        <p:spPr>
          <a:xfrm>
            <a:off x="629910" y="6734348"/>
            <a:ext cx="4215289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b="1" dirty="0"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&lt;30</a:t>
            </a:r>
            <a:endParaRPr lang="en-US" sz="4100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42" name="Text 28">
            <a:extLst>
              <a:ext uri="{FF2B5EF4-FFF2-40B4-BE49-F238E27FC236}">
                <a16:creationId xmlns:a16="http://schemas.microsoft.com/office/drawing/2014/main" id="{B9C36FB2-2A65-AEF6-1D26-7D4DCC5AF550}"/>
              </a:ext>
            </a:extLst>
          </p:cNvPr>
          <p:cNvSpPr/>
          <p:nvPr/>
        </p:nvSpPr>
        <p:spPr>
          <a:xfrm>
            <a:off x="1905118" y="726971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Minutes Max</a:t>
            </a:r>
            <a:endParaRPr lang="en-US" sz="1550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43" name="Text 29">
            <a:extLst>
              <a:ext uri="{FF2B5EF4-FFF2-40B4-BE49-F238E27FC236}">
                <a16:creationId xmlns:a16="http://schemas.microsoft.com/office/drawing/2014/main" id="{4802881A-A2D7-6C12-35D5-E277954BA2CE}"/>
              </a:ext>
            </a:extLst>
          </p:cNvPr>
          <p:cNvSpPr/>
          <p:nvPr/>
        </p:nvSpPr>
        <p:spPr>
          <a:xfrm>
            <a:off x="789860" y="7531943"/>
            <a:ext cx="421528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Processing time for daily GL operations</a:t>
            </a:r>
            <a:endParaRPr lang="en-US" sz="125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44" name="Text 30">
            <a:extLst>
              <a:ext uri="{FF2B5EF4-FFF2-40B4-BE49-F238E27FC236}">
                <a16:creationId xmlns:a16="http://schemas.microsoft.com/office/drawing/2014/main" id="{8AA3D3BD-A144-C33A-B361-C7BC33BD6E66}"/>
              </a:ext>
            </a:extLst>
          </p:cNvPr>
          <p:cNvSpPr/>
          <p:nvPr/>
        </p:nvSpPr>
        <p:spPr>
          <a:xfrm>
            <a:off x="5311509" y="6679954"/>
            <a:ext cx="4215408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b="1" dirty="0"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99.9%</a:t>
            </a:r>
            <a:endParaRPr lang="en-US" sz="4100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45" name="Text 31">
            <a:extLst>
              <a:ext uri="{FF2B5EF4-FFF2-40B4-BE49-F238E27FC236}">
                <a16:creationId xmlns:a16="http://schemas.microsoft.com/office/drawing/2014/main" id="{893D5C97-451D-E193-899F-EFE11CC2DF34}"/>
              </a:ext>
            </a:extLst>
          </p:cNvPr>
          <p:cNvSpPr/>
          <p:nvPr/>
        </p:nvSpPr>
        <p:spPr>
          <a:xfrm>
            <a:off x="6438556" y="724866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Uptime Target</a:t>
            </a:r>
            <a:endParaRPr lang="en-US" sz="1550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46" name="Text 32">
            <a:extLst>
              <a:ext uri="{FF2B5EF4-FFF2-40B4-BE49-F238E27FC236}">
                <a16:creationId xmlns:a16="http://schemas.microsoft.com/office/drawing/2014/main" id="{84E3C84E-16E0-BB62-0D62-3A2AD004F0DB}"/>
              </a:ext>
            </a:extLst>
          </p:cNvPr>
          <p:cNvSpPr/>
          <p:nvPr/>
        </p:nvSpPr>
        <p:spPr>
          <a:xfrm>
            <a:off x="5311570" y="7510899"/>
            <a:ext cx="421540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System availability during business hours</a:t>
            </a:r>
            <a:endParaRPr lang="en-US" sz="125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47" name="Text 33">
            <a:extLst>
              <a:ext uri="{FF2B5EF4-FFF2-40B4-BE49-F238E27FC236}">
                <a16:creationId xmlns:a16="http://schemas.microsoft.com/office/drawing/2014/main" id="{E0CD1D5B-D8A7-6147-6970-FD39376960A9}"/>
              </a:ext>
            </a:extLst>
          </p:cNvPr>
          <p:cNvSpPr/>
          <p:nvPr/>
        </p:nvSpPr>
        <p:spPr>
          <a:xfrm>
            <a:off x="9677242" y="6766875"/>
            <a:ext cx="4215289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b="1" dirty="0"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24/7</a:t>
            </a:r>
            <a:endParaRPr lang="en-US" sz="4100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48" name="Text 34">
            <a:extLst>
              <a:ext uri="{FF2B5EF4-FFF2-40B4-BE49-F238E27FC236}">
                <a16:creationId xmlns:a16="http://schemas.microsoft.com/office/drawing/2014/main" id="{47680006-3EC6-3601-F750-F2DA45A24733}"/>
              </a:ext>
            </a:extLst>
          </p:cNvPr>
          <p:cNvSpPr/>
          <p:nvPr/>
        </p:nvSpPr>
        <p:spPr>
          <a:xfrm>
            <a:off x="10792561" y="733239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latin typeface="Microsoft New Tai Lue" panose="020B0502040204020203" pitchFamily="34" charset="0"/>
                <a:ea typeface="Montserrat Medium" pitchFamily="34" charset="-122"/>
                <a:cs typeface="Microsoft New Tai Lue" panose="020B0502040204020203" pitchFamily="34" charset="0"/>
              </a:rPr>
              <a:t>Monitoring</a:t>
            </a:r>
            <a:endParaRPr lang="en-US" sz="1550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49" name="Text 35">
            <a:extLst>
              <a:ext uri="{FF2B5EF4-FFF2-40B4-BE49-F238E27FC236}">
                <a16:creationId xmlns:a16="http://schemas.microsoft.com/office/drawing/2014/main" id="{BA11B138-77D4-17A2-CE0F-35CDBC2603C5}"/>
              </a:ext>
            </a:extLst>
          </p:cNvPr>
          <p:cNvSpPr/>
          <p:nvPr/>
        </p:nvSpPr>
        <p:spPr>
          <a:xfrm>
            <a:off x="9677303" y="7597820"/>
            <a:ext cx="421528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latin typeface="Microsoft New Tai Lue" panose="020B0502040204020203" pitchFamily="34" charset="0"/>
                <a:ea typeface="Inter Light" pitchFamily="34" charset="-122"/>
                <a:cs typeface="Microsoft New Tai Lue" panose="020B0502040204020203" pitchFamily="34" charset="0"/>
              </a:rPr>
              <a:t>Continuous system health tracking</a:t>
            </a:r>
            <a:endParaRPr lang="en-US" sz="1250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E875E7A-F533-3E16-5047-4A8A193D1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367060"/>
              </p:ext>
            </p:extLst>
          </p:nvPr>
        </p:nvGraphicFramePr>
        <p:xfrm>
          <a:off x="1305234" y="1499790"/>
          <a:ext cx="11881038" cy="48944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1424">
                  <a:extLst>
                    <a:ext uri="{9D8B030D-6E8A-4147-A177-3AD203B41FA5}">
                      <a16:colId xmlns:a16="http://schemas.microsoft.com/office/drawing/2014/main" val="488580677"/>
                    </a:ext>
                  </a:extLst>
                </a:gridCol>
                <a:gridCol w="4444679">
                  <a:extLst>
                    <a:ext uri="{9D8B030D-6E8A-4147-A177-3AD203B41FA5}">
                      <a16:colId xmlns:a16="http://schemas.microsoft.com/office/drawing/2014/main" val="2290303293"/>
                    </a:ext>
                  </a:extLst>
                </a:gridCol>
                <a:gridCol w="5384935">
                  <a:extLst>
                    <a:ext uri="{9D8B030D-6E8A-4147-A177-3AD203B41FA5}">
                      <a16:colId xmlns:a16="http://schemas.microsoft.com/office/drawing/2014/main" val="1907508214"/>
                    </a:ext>
                  </a:extLst>
                </a:gridCol>
              </a:tblGrid>
              <a:tr h="6510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800" b="1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Non-Functional Requirement</a:t>
                      </a:r>
                      <a:endParaRPr lang="en-NG" sz="1800" b="1" kern="1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8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Description</a:t>
                      </a:r>
                      <a:endParaRPr lang="en-NG" sz="1800" kern="1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800" kern="100" dirty="0"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Problem Addressed</a:t>
                      </a:r>
                      <a:endParaRPr lang="en-NG" sz="1800" kern="100" dirty="0"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5509041"/>
                  </a:ext>
                </a:extLst>
              </a:tr>
              <a:tr h="6937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630" b="1" kern="1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Performance</a:t>
                      </a:r>
                      <a:endParaRPr lang="en-NG" sz="1630" b="1" kern="100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4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The system should process and upload daily GL data within an acceptable time </a:t>
                      </a:r>
                      <a:r>
                        <a:rPr lang="en-GB" sz="14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of</a:t>
                      </a:r>
                      <a:r>
                        <a:rPr lang="en-NG" sz="14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&lt; 30 min per run.</a:t>
                      </a:r>
                      <a:endParaRPr lang="en-NG" sz="145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4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Manual quarterly uploads delay financial reporting and cause bottlenecks.</a:t>
                      </a:r>
                      <a:endParaRPr lang="en-NG" sz="145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7917878"/>
                  </a:ext>
                </a:extLst>
              </a:tr>
              <a:tr h="6510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630" b="1" kern="1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Reliability</a:t>
                      </a:r>
                      <a:endParaRPr lang="en-NG" sz="1630" b="1" kern="100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4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The interface should run on a stable schedule with &gt;99% success rate, minimizing failures.</a:t>
                      </a:r>
                      <a:endParaRPr lang="en-NG" sz="145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4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Current manual approach is error-prone and inconsistent.</a:t>
                      </a:r>
                      <a:endParaRPr lang="en-NG" sz="145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3041854"/>
                  </a:ext>
                </a:extLst>
              </a:tr>
              <a:tr h="6510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630" b="1" kern="1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Maintainability</a:t>
                      </a:r>
                      <a:endParaRPr lang="en-NG" sz="1630" b="1" kern="100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450" kern="1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Transformation rules should be configurable by users without code changes.</a:t>
                      </a:r>
                      <a:endParaRPr lang="en-NG" sz="1450" kern="10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4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Current data transformations require IT intervention, slowing updates.</a:t>
                      </a:r>
                      <a:endParaRPr lang="en-NG" sz="145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359150"/>
                  </a:ext>
                </a:extLst>
              </a:tr>
              <a:tr h="7764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630" b="1" kern="1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Scalability</a:t>
                      </a:r>
                      <a:endParaRPr lang="en-NG" sz="1630" b="1" kern="100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4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The solution should handle increasing data volumes (</a:t>
                      </a:r>
                      <a:r>
                        <a:rPr lang="en-GB" sz="14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allowing</a:t>
                      </a:r>
                      <a:r>
                        <a:rPr lang="en-NG" sz="14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growth of 2</a:t>
                      </a:r>
                      <a:r>
                        <a:rPr lang="en-GB" sz="14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</a:t>
                      </a:r>
                      <a:r>
                        <a:rPr lang="en-NG" sz="14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3x) without performance loss.</a:t>
                      </a:r>
                      <a:endParaRPr lang="en-NG" sz="145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4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Current system cannot easily adapt to higher transaction volumes.</a:t>
                      </a:r>
                      <a:endParaRPr lang="en-NG" sz="145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557209"/>
                  </a:ext>
                </a:extLst>
              </a:tr>
              <a:tr h="6074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630" b="1" kern="1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Security</a:t>
                      </a:r>
                      <a:endParaRPr lang="en-NG" sz="1630" b="1" kern="100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4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Data transfers must be encrypted (e.g., TLS/HTTPS), with strict role-based access controls.</a:t>
                      </a:r>
                      <a:endParaRPr lang="en-NG" sz="145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4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Manual data handling increases risk of unauthorized access or data leakage.</a:t>
                      </a:r>
                      <a:endParaRPr lang="en-NG" sz="145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008250"/>
                  </a:ext>
                </a:extLst>
              </a:tr>
              <a:tr h="7764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630" b="1" kern="100" dirty="0">
                          <a:solidFill>
                            <a:schemeClr val="bg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Auditability</a:t>
                      </a:r>
                      <a:endParaRPr lang="en-NG" sz="1630" b="1" kern="100" dirty="0">
                        <a:solidFill>
                          <a:schemeClr val="bg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4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The system should maintain a full audit log of extractions, uploads, and reconciliation activities.</a:t>
                      </a:r>
                      <a:endParaRPr lang="en-NG" sz="145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NG" sz="1450" kern="100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Current process has poor visibility into changes and approvals.</a:t>
                      </a:r>
                      <a:endParaRPr lang="en-NG" sz="1450" kern="100" dirty="0"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8161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5560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1610</Words>
  <Application>Microsoft Office PowerPoint</Application>
  <PresentationFormat>Custom</PresentationFormat>
  <Paragraphs>175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Microsoft YaHei</vt:lpstr>
      <vt:lpstr>Arial</vt:lpstr>
      <vt:lpstr>Microsoft New Tai Lue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IDEALPAD SLIM 3</dc:creator>
  <cp:lastModifiedBy>IDEALPAD SLIM 3</cp:lastModifiedBy>
  <cp:revision>25</cp:revision>
  <dcterms:created xsi:type="dcterms:W3CDTF">2025-09-16T15:25:22Z</dcterms:created>
  <dcterms:modified xsi:type="dcterms:W3CDTF">2025-09-17T13:40:33Z</dcterms:modified>
</cp:coreProperties>
</file>